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1813" cy="7559675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4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0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57BD7-C173-4DE6-AFAC-4022ED8B9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69B16-F9A3-4DFA-BA94-B9D662C4F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92562-DE46-4BF0-90FA-0D032FCE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F76FE-EF8C-46C6-994B-663DE35B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FB6F2-9C9B-4B53-BCBD-B5E4DF2A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6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C8A75-0121-4B15-ADC5-FF776BB65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31D4D-9A6B-4E06-B366-0FA860C17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433E5-01B1-4B78-A680-0AD530E94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5F184-8CB8-40A7-A613-BC37BA7A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4B7C9-2615-4933-A3D5-997BE09D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9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AF7775-DEBE-4342-9585-AB8394CBB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46E61-EB08-411E-B079-D061E14FF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2F4FA-BBE7-4384-8A12-24D1DBFD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847D0-6A35-4C24-B211-C19DC01F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7E2B5-804E-4861-8AD4-407F1184B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7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9F20C-5F7E-4F00-A624-E64CAEE6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BDA18-7D5A-47A9-A2AD-5282355B3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FC28D-957B-45A6-8D6B-06A95131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9F7AF-5887-43A0-9561-0C4D7DBE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DDFCF-9089-4DBF-8677-BBAAF93E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6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585A-58FC-4E3E-84AB-8008D70A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E1AED-05AA-45EB-99AE-6C9B0CFB0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BBF72-D2E0-4700-8F5F-EB8BF680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1BD32-3F7C-41B1-98D7-ECCA6929C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3E3ED-3A0F-482C-9DA6-075E239F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3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FFCB-6836-4D77-B648-53D82359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D971-66F5-471A-A87B-A5784941C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3A7E4-F5B6-4797-B2AE-701889CB6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F5353-8007-4F8D-81D2-F719AE45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9C4D0-7877-4D75-AF01-D41973F5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C06E1-4798-4513-89F0-52CD1957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5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88967-3765-4DCF-B921-F53AF1E2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DA0EA-600A-453C-84F1-6606E8247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81FB7-9F96-49BA-B830-927B746E9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FC4183-99C0-415D-9675-AC82F08DA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CF3015-D964-455D-97C3-9A96F36FD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2A7933-ED75-46FE-80AE-93EB659CA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7B7618-0B44-46EA-B0F6-68FBDAAD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96DD26-5C3C-4029-9985-367D599A0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7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E458-EE3D-4F0A-9745-AAF489E6E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E6B09-609D-45BF-AB4B-67E19425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90C19-81A7-4560-AF0C-01F50EBF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C060F-1628-424C-961C-73763EBC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8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3E4B7D-D5B5-4A24-B13B-C771044F3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FC6D67-4CA9-4416-BEB7-AE9BF94E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D54C1-8857-4192-BF12-8FCDE54C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8578-DC29-4445-A113-1537B2F3D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8B971-A3C4-49F4-AAB3-3E6538E55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06664-821E-4B95-B952-8C090985B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F6067-EAB7-4D2B-B885-4A3E061A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4D657-567D-4AB0-817F-70689640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879D8-E7D2-4E7C-89D0-4E155F48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5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7E858-4C47-4ED8-BE7F-2CB142EE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3CEA72-B096-4140-9FCE-1234AA1BA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7BDC4-C887-4CFC-A3C3-17B34282E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4E06F-C5AC-4E6B-A2D1-11E935A4A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106DA-E443-4B7D-BABD-A4B4A62F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1E58D-99E9-48D1-80DD-B71803CB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9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CA9C8D-D947-4D28-A2E6-349C3F0E9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D2710-B9C0-4CCD-B269-7A88904B3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4B8AF-A5D5-4E34-99D0-BBBF8DF22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1EE9-5A15-47EC-AF8A-C506959968D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C6B59-CECE-4122-AE95-6D64636F9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6CB5E-4EEF-4A13-B84C-8F8CC19FA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5D836-19C3-4CF9-80A3-ABB1B57EC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0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F4324-3AB6-4665-88B7-43B54903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145308"/>
            <a:ext cx="10391775" cy="90821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>
              <a:tabLst>
                <a:tab pos="10134600" algn="r"/>
              </a:tabLst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1o CIVINET FORUM |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1</a:t>
            </a:r>
            <a:r>
              <a:rPr lang="el-GR" sz="3200" b="1" baseline="30000" dirty="0">
                <a:solidFill>
                  <a:schemeClr val="bg1"/>
                </a:solidFill>
                <a:latin typeface="+mn-lt"/>
              </a:rPr>
              <a:t>η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 ημέρα | 9 Δεκ. 2021	1/3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AACF5-2232-4606-B2CF-24FA1CC72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694" y="1176896"/>
            <a:ext cx="5107389" cy="499504"/>
          </a:xfrm>
          <a:ln w="28575">
            <a:solidFill>
              <a:schemeClr val="bg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Ώρα: 9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.00-1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Εγγραφή Συνέδρων και πρωινός καφές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13D63-424C-469F-8703-9F5A3C8B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1925" y="1799778"/>
            <a:ext cx="5117158" cy="4428000"/>
          </a:xfrm>
          <a:noFill/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Ώρα: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10.00-11.00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	Αίθουσα: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Θέμα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Έναρξη Συνεδρίου - Χαιρετισμοί</a:t>
            </a:r>
          </a:p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Προεδρείο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Κ. Αναγνωστόπουλος (Συντονιστής CIVINET Greece-Cyprus)</a:t>
            </a:r>
          </a:p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Ομιλητές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Μ. Ανδρούτσου (Δήμαρχος Αγίου Δημητρίου, Πρόεδρος CIVINET PAC)</a:t>
            </a:r>
          </a:p>
          <a:p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Γρ. Κωνσταντέλλος (Δήμαρχος Βάρης Βούλας Βουλιαγμένης, Αντιπρόεδρος CIVITAS PAC)</a:t>
            </a:r>
          </a:p>
          <a:p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Δ. Παπαστεργίου (Δήμαρχος Τρικκαίων, Πρόεδρος ΚΕΔΕ)</a:t>
            </a:r>
          </a:p>
          <a:p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Μ. Χρηστάκης (ΓΓ Δήμου Νέας Σμύρνης, Πρόεδρος Ένωσης ΓΓ ΟΤΑ "Κλεισθένης")</a:t>
            </a:r>
          </a:p>
          <a:p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I. Αργυράκος (Διευθύνων OTE Academy ΑΕ)</a:t>
            </a:r>
          </a:p>
          <a:p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Κ. Αναγνωστόπουλος (Συντονιστής CIVINET </a:t>
            </a:r>
            <a:r>
              <a:rPr lang="el-GR" sz="1400" dirty="0" err="1">
                <a:solidFill>
                  <a:schemeClr val="accent1">
                    <a:lumMod val="50000"/>
                  </a:schemeClr>
                </a:solidFill>
              </a:rPr>
              <a:t>Greece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-Cyprus)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4197F87B-CB6D-43EA-B231-E94FA161153C}"/>
              </a:ext>
            </a:extLst>
          </p:cNvPr>
          <p:cNvSpPr txBox="1">
            <a:spLocks/>
          </p:cNvSpPr>
          <p:nvPr/>
        </p:nvSpPr>
        <p:spPr>
          <a:xfrm>
            <a:off x="5412730" y="1176894"/>
            <a:ext cx="5117158" cy="5724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Ώρα: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11.30-14.00	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Αίθουσα: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Α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Θέμα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Συνεδρία Ευρωπαϊκών και Εθνικών Φορέων Άσκησης Πολιτικής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Προεδρείο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Μ. Ανδρούτσου (Δήμαρχος Αγίου Δημητρίου, Πρόεδρος CIVINET PAC), Μ. Χρηστάκης (ΓΓ Δήμου Νέας Σμύρνης, Πρόεδρος Κλεισθένη)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Ομιλητές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>
              <a:spcBef>
                <a:spcPts val="700"/>
              </a:spcBef>
            </a:pP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F. </a:t>
            </a:r>
            <a:r>
              <a:rPr lang="el-GR" sz="1400" dirty="0" err="1">
                <a:solidFill>
                  <a:schemeClr val="accent1">
                    <a:lumMod val="50000"/>
                  </a:schemeClr>
                </a:solidFill>
              </a:rPr>
              <a:t>D'hondt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(ΓΓ ISOCARP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συνεργάτης UN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HABITAT)</a:t>
            </a:r>
          </a:p>
          <a:p>
            <a:pPr>
              <a:spcBef>
                <a:spcPts val="700"/>
              </a:spcBef>
            </a:pP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D. </a:t>
            </a:r>
            <a:r>
              <a:rPr lang="el-GR" sz="1400" dirty="0" err="1">
                <a:solidFill>
                  <a:schemeClr val="accent1">
                    <a:lumMod val="50000"/>
                  </a:schemeClr>
                </a:solidFill>
              </a:rPr>
              <a:t>Serra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(Εκπρόσωπος </a:t>
            </a:r>
            <a:r>
              <a:rPr lang="el-GR" sz="1400" dirty="0" err="1" smtClean="0">
                <a:solidFill>
                  <a:schemeClr val="accent1">
                    <a:lumMod val="50000"/>
                  </a:schemeClr>
                </a:solidFill>
              </a:rPr>
              <a:t>EIT|Urban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Mobility)</a:t>
            </a:r>
          </a:p>
          <a:p>
            <a:pPr>
              <a:spcBef>
                <a:spcPts val="700"/>
              </a:spcBef>
            </a:pP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J. A. </a:t>
            </a:r>
            <a:r>
              <a:rPr lang="el-GR" sz="1400" dirty="0" err="1">
                <a:solidFill>
                  <a:schemeClr val="accent1">
                    <a:lumMod val="50000"/>
                  </a:schemeClr>
                </a:solidFill>
              </a:rPr>
              <a:t>Caballero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Συντονιστής EMW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700"/>
              </a:spcBef>
            </a:pP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I. </a:t>
            </a:r>
            <a:r>
              <a:rPr lang="el-GR" sz="1400" dirty="0" err="1">
                <a:solidFill>
                  <a:schemeClr val="accent1">
                    <a:lumMod val="50000"/>
                  </a:schemeClr>
                </a:solidFill>
              </a:rPr>
              <a:t>Briesner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Συντονίστρια EPOMM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700"/>
              </a:spcBef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Ε. Κουντουρά (Συντονίστρια Επιτροπής Μεταφορών και Τουρισμού Ευρωβουλής)</a:t>
            </a:r>
          </a:p>
          <a:p>
            <a:pPr>
              <a:spcBef>
                <a:spcPts val="700"/>
              </a:spcBef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Χ. </a:t>
            </a:r>
            <a:r>
              <a:rPr lang="el-GR" sz="1400" dirty="0" err="1" smtClean="0">
                <a:solidFill>
                  <a:schemeClr val="accent1">
                    <a:lumMod val="50000"/>
                  </a:schemeClr>
                </a:solidFill>
              </a:rPr>
              <a:t>Κέλλας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(Πρόεδρος Ειδικής Μόνιμης Επιτροπής Οδικής Ασφάλειας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Βουλής) 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700"/>
              </a:spcBef>
            </a:pP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Ε. Μπακογιάννης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ΓΓ Χωρικού Σχεδιασμού &amp; Αστικού Περιβάλλοντος, ΥΠΕΝ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700"/>
              </a:spcBef>
            </a:pP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Σ. Σταθόπουλος (Πρόεδρος Πράσινου Ταμείου, ΥΠΕΝ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700"/>
              </a:spcBef>
            </a:pP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Θ. Παπανικολάου (Στέλεχος Πράσινου Ταμείου, ΥΠΕΝ)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700"/>
              </a:spcBef>
            </a:pP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Α. Νικολάου (Αντιπρόεδρος ΣΕΠΟΧ)</a:t>
            </a:r>
          </a:p>
          <a:p>
            <a:pPr>
              <a:spcBef>
                <a:spcPts val="700"/>
              </a:spcBef>
            </a:pP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Ι. Παγώνη (Εκπρόσωπος ΣΕΣ)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C523CC2-9251-4423-A040-3142DF026E3B}"/>
              </a:ext>
            </a:extLst>
          </p:cNvPr>
          <p:cNvSpPr txBox="1">
            <a:spLocks/>
          </p:cNvSpPr>
          <p:nvPr/>
        </p:nvSpPr>
        <p:spPr>
          <a:xfrm>
            <a:off x="171694" y="6324154"/>
            <a:ext cx="5107389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Ώρα: 11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.00-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11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Διάλειμμα για καφέ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72C7C05-FF46-4C6B-AD53-8AC30AE42939}"/>
              </a:ext>
            </a:extLst>
          </p:cNvPr>
          <p:cNvSpPr txBox="1">
            <a:spLocks/>
          </p:cNvSpPr>
          <p:nvPr/>
        </p:nvSpPr>
        <p:spPr>
          <a:xfrm>
            <a:off x="5407845" y="6982847"/>
            <a:ext cx="5126927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Ώρα: 14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.00-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15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Ελαφρύ γεύμα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AB347C28-C525-45FD-9826-C088A9585E22}"/>
              </a:ext>
            </a:extLst>
          </p:cNvPr>
          <p:cNvSpPr txBox="1">
            <a:spLocks/>
          </p:cNvSpPr>
          <p:nvPr/>
        </p:nvSpPr>
        <p:spPr>
          <a:xfrm>
            <a:off x="161925" y="6898635"/>
            <a:ext cx="5117158" cy="595548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bg2">
                    <a:lumMod val="25000"/>
                  </a:schemeClr>
                </a:solidFill>
              </a:rPr>
              <a:t>Ώρα: 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11.30-14.00	</a:t>
            </a:r>
            <a:r>
              <a:rPr lang="el-GR" sz="1400" b="1" dirty="0">
                <a:solidFill>
                  <a:schemeClr val="bg2">
                    <a:lumMod val="25000"/>
                  </a:schemeClr>
                </a:solidFill>
              </a:rPr>
              <a:t>Αίθουσα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: κοινόχρηστοι χώροι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bg2">
                    <a:lumMod val="25000"/>
                  </a:schemeClr>
                </a:solidFill>
              </a:rPr>
              <a:t>Θέμα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: Έκθεση επιστημονικών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poster</a:t>
            </a:r>
            <a:endParaRPr lang="el-GR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7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F4324-3AB6-4665-88B7-43B54903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145308"/>
            <a:ext cx="10391775" cy="90821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>
              <a:tabLst>
                <a:tab pos="10134600" algn="r"/>
              </a:tabLst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1o CIVINET FORUM |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1</a:t>
            </a:r>
            <a:r>
              <a:rPr lang="el-GR" sz="3200" b="1" baseline="30000" dirty="0">
                <a:solidFill>
                  <a:schemeClr val="bg1"/>
                </a:solidFill>
                <a:latin typeface="+mn-lt"/>
              </a:rPr>
              <a:t>η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 ημέρα | 9 Δεκ. 2021	2/3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13D63-424C-469F-8703-9F5A3C8B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1925" y="1176896"/>
            <a:ext cx="5117158" cy="1408078"/>
          </a:xfrm>
          <a:noFill/>
          <a:ln w="285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Ώρα: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15.30-17.00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	Αίθουσα: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Θέμα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Καινοτόμες Υπηρεσίες και Προϊόντα</a:t>
            </a:r>
          </a:p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Προεδρείο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Ι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Αργυράκος (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OTE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Academy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ΑΕ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, Χ. Κοτσακάς (ΕΠΙΧΕΙΡΩ)</a:t>
            </a:r>
          </a:p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Ομιλητές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Εκπρόσωποι φορέων του ιδιωτικού τομέα 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tbd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4197F87B-CB6D-43EA-B231-E94FA161153C}"/>
              </a:ext>
            </a:extLst>
          </p:cNvPr>
          <p:cNvSpPr txBox="1">
            <a:spLocks/>
          </p:cNvSpPr>
          <p:nvPr/>
        </p:nvSpPr>
        <p:spPr>
          <a:xfrm>
            <a:off x="5436542" y="1176896"/>
            <a:ext cx="5117158" cy="295465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Ώρα: 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15.30-17.00	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Αίθουσα: 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Γ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Θέμα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: Ευρωπαϊκή Εβδομάδα Κινητικότητας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Προεδρείο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: J. A. Caballero (Κεντρικός Συντονιστής ΕΕΚ),                            Κ. Παπαδάκη (Εθνική Συντονίστρια ΕΕΚ ΥΠΕΝ)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Ομιλητές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εκπρόσωπος Δήμου Ηρακλείου Κρήτης</a:t>
            </a:r>
          </a:p>
          <a:p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εκπρόσωπος Δήμου Ρεθύμνης</a:t>
            </a:r>
          </a:p>
          <a:p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εκπρόσωπος Δήμου Νέων Μουδανιών</a:t>
            </a:r>
          </a:p>
          <a:p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εκπρόσωπος Δήμου Καρδίτσας</a:t>
            </a:r>
          </a:p>
          <a:p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εκπρόσωπος Δήμου Ηγουμενίτσας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85DFD24-3974-4C69-899A-4F7739CCF237}"/>
              </a:ext>
            </a:extLst>
          </p:cNvPr>
          <p:cNvSpPr txBox="1">
            <a:spLocks/>
          </p:cNvSpPr>
          <p:nvPr/>
        </p:nvSpPr>
        <p:spPr>
          <a:xfrm>
            <a:off x="161925" y="2708352"/>
            <a:ext cx="5117158" cy="468000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Ώρα: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15.30-17.00	</a:t>
            </a: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Αίθουσα: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Θέμα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Στρογγυλό Τραπέζι Κοινωνικών Φορέων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Προεδρείο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Χ. Κουγιουμτζόπουλος (MyOTA.gr), Μαρία Λιλιοπούλου (ΕΘΝΟΣ)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l-GR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Ομιλητές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pPr>
              <a:spcBef>
                <a:spcPts val="650"/>
              </a:spcBef>
            </a:pP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Α. Ζωγράφος (Πανελλήνιος Σύλλογος Εκπαιδευτών Οδήγησης και Κυκλοφοριακής Αγωγής)</a:t>
            </a:r>
          </a:p>
          <a:p>
            <a:pPr>
              <a:spcBef>
                <a:spcPts val="650"/>
              </a:spcBef>
            </a:pP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Α. Σηφάκης (Ελληνική Ομοσπονδία Αστικής Ποδηλασίας)</a:t>
            </a:r>
          </a:p>
          <a:p>
            <a:pPr>
              <a:spcBef>
                <a:spcPts val="650"/>
              </a:spcBef>
            </a:pP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Γ. Κουβίδης (SOS Τροχαία Εγκλήματα)</a:t>
            </a:r>
          </a:p>
          <a:p>
            <a:pPr>
              <a:spcBef>
                <a:spcPts val="650"/>
              </a:spcBef>
            </a:pP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Ε. Καρέλης (Κίνηση Αναπήρων "Μηδενική Ανοχή")</a:t>
            </a:r>
          </a:p>
          <a:p>
            <a:pPr>
              <a:spcBef>
                <a:spcPts val="650"/>
              </a:spcBef>
            </a:pP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Ε. Καρύδη (ΕΥΘΥΤΑ)</a:t>
            </a:r>
          </a:p>
          <a:p>
            <a:pPr>
              <a:spcBef>
                <a:spcPts val="650"/>
              </a:spcBef>
            </a:pP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Ε. Λογαράς (Ποδηλάτ-ισσ-ες)</a:t>
            </a:r>
          </a:p>
          <a:p>
            <a:pPr>
              <a:spcBef>
                <a:spcPts val="650"/>
              </a:spcBef>
            </a:pP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Η. Ιατρού (Μαμάδες+ στο δρόμο)</a:t>
            </a:r>
          </a:p>
          <a:p>
            <a:pPr>
              <a:spcBef>
                <a:spcPts val="650"/>
              </a:spcBef>
            </a:pP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Ν. Στάππας (Πεζή)</a:t>
            </a:r>
          </a:p>
          <a:p>
            <a:pPr>
              <a:spcBef>
                <a:spcPts val="650"/>
              </a:spcBef>
            </a:pP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Π. Πιτσιλός (ΠοδηλΑττική Κοινότητα)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1A086B8C-C296-44ED-BDE2-9FA7B822AC2F}"/>
              </a:ext>
            </a:extLst>
          </p:cNvPr>
          <p:cNvSpPr txBox="1">
            <a:spLocks/>
          </p:cNvSpPr>
          <p:nvPr/>
        </p:nvSpPr>
        <p:spPr>
          <a:xfrm>
            <a:off x="5436542" y="4248716"/>
            <a:ext cx="5117158" cy="313200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Ώρα: 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15.30-17.00	</a:t>
            </a: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Αίθουσα: 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Δ</a:t>
            </a:r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Θέμα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ECOCITY</a:t>
            </a:r>
            <a:endParaRPr lang="el-GR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Προεδρείο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Μ. Καραβασίλη (μέλος ΔΣ ECOCITΥ)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Ομιλητές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 </a:t>
            </a:r>
          </a:p>
          <a:p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Εισαγωγική ομιλία</a:t>
            </a:r>
          </a:p>
          <a:p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Βραβεία Περιβαλλοντικής Ευαισθητοποίησης “Oικόπολις”</a:t>
            </a:r>
          </a:p>
          <a:p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Πρόγραμμα ΕCOMOBILITY - TRANSIT</a:t>
            </a:r>
          </a:p>
          <a:p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Στρογγυλό τραπέζι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σε 3 άξονες:</a:t>
            </a:r>
          </a:p>
          <a:p>
            <a:pPr marL="361950" indent="-95250">
              <a:spcBef>
                <a:spcPts val="0"/>
              </a:spcBef>
              <a:buFontTx/>
              <a:buChar char="-"/>
            </a:pPr>
            <a:r>
              <a:rPr lang="el-GR" sz="1200" dirty="0">
                <a:solidFill>
                  <a:schemeClr val="accent4">
                    <a:lumMod val="50000"/>
                  </a:schemeClr>
                </a:solidFill>
              </a:rPr>
              <a:t>Η αποτελεσματικότητα δράσεων ευαισθητοποίησης: «Οικολογική μετακίνηση». Mέσα και προϋποθέσεις  ECOMOBILITY – TRANSIT </a:t>
            </a:r>
          </a:p>
          <a:p>
            <a:pPr marL="361950" indent="-95250">
              <a:spcBef>
                <a:spcPts val="0"/>
              </a:spcBef>
              <a:buFontTx/>
              <a:buChar char="-"/>
            </a:pPr>
            <a:r>
              <a:rPr lang="el-GR" sz="1200" dirty="0">
                <a:solidFill>
                  <a:schemeClr val="accent4">
                    <a:lumMod val="50000"/>
                  </a:schemeClr>
                </a:solidFill>
              </a:rPr>
              <a:t>Αλλαγή προτύπων και στάσης ζωής </a:t>
            </a:r>
          </a:p>
          <a:p>
            <a:pPr marL="361950" indent="-95250">
              <a:spcBef>
                <a:spcPts val="0"/>
              </a:spcBef>
              <a:buFontTx/>
              <a:buChar char="-"/>
            </a:pPr>
            <a:r>
              <a:rPr lang="el-GR" sz="1200" dirty="0">
                <a:solidFill>
                  <a:schemeClr val="accent4">
                    <a:lumMod val="50000"/>
                  </a:schemeClr>
                </a:solidFill>
              </a:rPr>
              <a:t>«Πόλη- δημόσιος χώρος- προσβασιμότητα» με το βλέμμα στο 2030 </a:t>
            </a:r>
          </a:p>
        </p:txBody>
      </p:sp>
    </p:spTree>
    <p:extLst>
      <p:ext uri="{BB962C8B-B14F-4D97-AF65-F5344CB8AC3E}">
        <p14:creationId xmlns:p14="http://schemas.microsoft.com/office/powerpoint/2010/main" val="2736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F4324-3AB6-4665-88B7-43B54903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145308"/>
            <a:ext cx="10391775" cy="90821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>
              <a:tabLst>
                <a:tab pos="10134600" algn="r"/>
              </a:tabLst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1o CIVINET FORUM |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1</a:t>
            </a:r>
            <a:r>
              <a:rPr lang="el-GR" sz="3200" b="1" baseline="30000" dirty="0">
                <a:solidFill>
                  <a:schemeClr val="bg1"/>
                </a:solidFill>
                <a:latin typeface="+mn-lt"/>
              </a:rPr>
              <a:t>η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 ημέρα | 9 Δεκ. 2021	3/3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13D63-424C-469F-8703-9F5A3C8B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691" y="1814623"/>
            <a:ext cx="5117158" cy="1620000"/>
          </a:xfrm>
          <a:noFill/>
          <a:ln w="285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Ώρα: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17.30-19.00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	Αίθουσα: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Θέμα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Η μάχη των ΣΒΑΚ Νο1 </a:t>
            </a:r>
          </a:p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Προεδρείο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Σ. Σταθόπουλος (Πρόεδρος Πράσινου Ταμείου ΥΠΕΝ), Ε. Σταυροπούλου (Τμ. Βιώσιμης Κινητικότητας ΥΜΕ), Φ. Φωτεινός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(MetaforesPress.gr)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Ομιλητές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εκπρόσωποι Δήμων μητροπολιτικών περιοχών 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tbd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85DFD24-3974-4C69-899A-4F7739CCF237}"/>
              </a:ext>
            </a:extLst>
          </p:cNvPr>
          <p:cNvSpPr txBox="1">
            <a:spLocks/>
          </p:cNvSpPr>
          <p:nvPr/>
        </p:nvSpPr>
        <p:spPr>
          <a:xfrm>
            <a:off x="5436542" y="1814624"/>
            <a:ext cx="5117158" cy="162000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Ώρα: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17.30-19.00	</a:t>
            </a: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Αίθουσα: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Θέμα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Η μάχη των ΣΒΑΚ Νο2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Προεδρείο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Π. Παπαντωνίου (Πρόεδρος ΣΕΣ), Κ. Παπαδάκη (Εθνική Συντονίστρια ΕΕΚ ΥΠΕΝ)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tbc</a:t>
            </a:r>
            <a:endParaRPr lang="el-GR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Ομιλητές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εκπρόσωποι μικρών και μεσαίων πόλεων (tbd)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1847C86-6A27-455C-BB63-A9AD5749417B}"/>
              </a:ext>
            </a:extLst>
          </p:cNvPr>
          <p:cNvSpPr txBox="1">
            <a:spLocks/>
          </p:cNvSpPr>
          <p:nvPr/>
        </p:nvSpPr>
        <p:spPr>
          <a:xfrm>
            <a:off x="171694" y="1176896"/>
            <a:ext cx="10382006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Ώρα: 17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.00-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17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Διάλειμμα για καφέ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1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F4324-3AB6-4665-88B7-43B54903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145308"/>
            <a:ext cx="10391775" cy="90821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>
              <a:tabLst>
                <a:tab pos="10134600" algn="r"/>
              </a:tabLst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1st CIVINET FORUM |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200" b="1" baseline="30000" dirty="0" err="1">
                <a:solidFill>
                  <a:schemeClr val="bg1"/>
                </a:solidFill>
                <a:latin typeface="+mn-lt"/>
              </a:rPr>
              <a:t>nd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day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| 10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Dec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. 2021	1/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13D63-424C-469F-8703-9F5A3C8B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694" y="1799778"/>
            <a:ext cx="5117158" cy="5049075"/>
          </a:xfrm>
          <a:noFill/>
          <a:ln w="285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9.30-11.30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CIVITAS Projects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Moderators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G.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Konstantellos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(Mayor of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Vari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Voula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Vouliagmeni, CIVITAS PAC Vice-Chair, CIVINET PAC member), G.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Marinakis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(Mayor of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Rethymno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CIVITAS PAC member, CIVINET PAC member),                   V.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Mitsiadi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(former Vice-Mayor of Trikala, CIVITAS PAC member) 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Presentations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ELEVATE, The CIVITAS Initiative - Sustainable and smart mobility for all, F. Dotter (Mobiel 21)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MEISTER, Smart Charging Optimization Platform using OPTIMEMS engine, D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Ioannidis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ITI/CERTH)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MOMENTUM, P. H. Gouveia (POLIS)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CCCB, How cargo bikes can be part of the solution to enable municipalities to implement more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liveable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cities, G. Armstrong (ECLF)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DESTINATIONS, Sustainability assessment of Sustainable Mobility Measures, T.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Tsoutsos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(RESEL, Technical University of Crete)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SUMP-PLUS, Co-creation of a simplified SUMP in small cities with seasonal tourism. The case of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Platanias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Crete., S.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Tournaki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(RESEL, Technical University of Crete)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HARMONY, HARMONY Model Suite, A.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Tsirimpa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(MOBY X)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85DFD24-3974-4C69-899A-4F7739CCF237}"/>
              </a:ext>
            </a:extLst>
          </p:cNvPr>
          <p:cNvSpPr txBox="1">
            <a:spLocks noChangeAspect="1"/>
          </p:cNvSpPr>
          <p:nvPr/>
        </p:nvSpPr>
        <p:spPr>
          <a:xfrm>
            <a:off x="5402962" y="1796368"/>
            <a:ext cx="5117158" cy="504000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9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.30-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11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0	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INCIRCLE Interreg MED Workshop</a:t>
            </a:r>
            <a:endParaRPr lang="el-GR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Moderators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E.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Makrykosta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(CIVINET Greece-Cyprus Project Manager),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Μ.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Kalantzopoulou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(CIVINET Greece-Cyprus Partner)</a:t>
            </a:r>
            <a:endParaRPr lang="el-GR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Presentations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Introduction &amp; presentation of the key activities of the project and the Knowledge Platform, F.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Tomasi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(AREA Science Park)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Presentation of the Project’s tools: </a:t>
            </a:r>
          </a:p>
          <a:p>
            <a:pPr marL="400965" lvl="1" indent="0">
              <a:spcBef>
                <a:spcPts val="650"/>
              </a:spcBef>
              <a:buNone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a) Indicators &amp; Assessment tools, N. M.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Gusmerotti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and S.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Carlesi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(Sant’ Anna School of Advanced Studies - Pisa)</a:t>
            </a:r>
          </a:p>
          <a:p>
            <a:pPr marL="400965" lvl="1" indent="0">
              <a:spcBef>
                <a:spcPts val="650"/>
              </a:spcBef>
              <a:buNone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b) Participatory Process, Strategy Development &amp; Evaluation, J. Bonello (Energy and Water Agency of Malta)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Presentation of the Circular Tourism demonstration activities of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Rethymno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, speaker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tbd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(City of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Rethymno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Presentation of the Circular Tourism Regional Strategy of Cyprus,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Eudokia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Mpalamou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(Larnaca &amp; Famagusta District Development Agency)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How to draft a Circular Tourism Local Action Plan, speaker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tbd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(City of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Rethymno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017BC54-15B0-49AC-8798-CCE9344C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694" y="1176896"/>
            <a:ext cx="10348425" cy="499504"/>
          </a:xfrm>
          <a:ln w="28575">
            <a:solidFill>
              <a:schemeClr val="bg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: 9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.00-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9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Registration and morning coffee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53103B9-CE09-4ED1-8B2D-755CA63EDCC6}"/>
              </a:ext>
            </a:extLst>
          </p:cNvPr>
          <p:cNvSpPr txBox="1">
            <a:spLocks/>
          </p:cNvSpPr>
          <p:nvPr/>
        </p:nvSpPr>
        <p:spPr>
          <a:xfrm>
            <a:off x="161925" y="6963139"/>
            <a:ext cx="10348425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11.30-12.00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Coffee break</a:t>
            </a:r>
          </a:p>
        </p:txBody>
      </p:sp>
    </p:spTree>
    <p:extLst>
      <p:ext uri="{BB962C8B-B14F-4D97-AF65-F5344CB8AC3E}">
        <p14:creationId xmlns:p14="http://schemas.microsoft.com/office/powerpoint/2010/main" val="104908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F4324-3AB6-4665-88B7-43B54903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145308"/>
            <a:ext cx="10391775" cy="90821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>
              <a:tabLst>
                <a:tab pos="10134600" algn="r"/>
              </a:tabLst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1st CIVINET FORUM |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200" b="1" baseline="30000" dirty="0" err="1">
                <a:solidFill>
                  <a:schemeClr val="bg1"/>
                </a:solidFill>
                <a:latin typeface="+mn-lt"/>
              </a:rPr>
              <a:t>nd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day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| 10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Dec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. 2021	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2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13D63-424C-469F-8703-9F5A3C8B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694" y="1799777"/>
            <a:ext cx="5117158" cy="5076000"/>
          </a:xfrm>
          <a:noFill/>
          <a:ln w="28575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9.30-11.30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Smart Mobility, Environment, Health</a:t>
            </a:r>
            <a:endParaRPr lang="el-GR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Moderators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Amditis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(ICCS, School of Electrical and Computer Engineering, NTUA), I.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Drizi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(Municipality of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Vari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Voula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Vouliagmeni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), K. </a:t>
            </a:r>
            <a:r>
              <a:rPr lang="en-US" sz="1400" dirty="0" err="1" smtClean="0">
                <a:solidFill>
                  <a:schemeClr val="accent2">
                    <a:lumMod val="50000"/>
                  </a:schemeClr>
                </a:solidFill>
              </a:rPr>
              <a:t>Vlachakis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(Autonomous)</a:t>
            </a:r>
            <a:endParaRPr lang="el-GR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Presentations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REMEDIO, Estimating Road Transport Pollutant Emissions Under Traffic‑Congested Conditions with an Integrated Modelling Tool - Emissions Reduction Scenarios Analysis, A.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Poupkou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(Academy of Athens)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CYCLURBAN, Impact of traffic restrictions on emissions at urban level, V.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Assimakopoulou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(National Observatory of Athens)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Healthy Cities. K. Asikis (Municipality of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Farkadona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ENIRISST, Intelligent Research Infrastructure for Shipping, Supply Chain, Transport and Logistics, 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Α.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Polydoropoulou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TransDeM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, University of Aegean)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COG-LO, Cognitive Logistics to support collaborations of connected logistics actors, 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Α-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Kiousi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Intrasoft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SA)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GECKO, P. H. Gouveia (POLIS)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85DFD24-3974-4C69-899A-4F7739CCF237}"/>
              </a:ext>
            </a:extLst>
          </p:cNvPr>
          <p:cNvSpPr txBox="1">
            <a:spLocks/>
          </p:cNvSpPr>
          <p:nvPr/>
        </p:nvSpPr>
        <p:spPr>
          <a:xfrm>
            <a:off x="5402961" y="1799778"/>
            <a:ext cx="5117158" cy="507600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9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.30-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11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0	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Soft Mobility, Mobility Management, Co-creation, Crowdsourcing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Moderators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 Μ.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Siti (Sustainable Mobility Unit, NTUA),                                 I.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Papageorgiou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ΠΟΔΗΛΑΤ-ισσ-ΕΣ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/ Urban Cyclists Organisation</a:t>
            </a:r>
            <a:r>
              <a:rPr lang="el-GR" sz="14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,  M.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Charalampakis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Orthopetalies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, Ta NEA)</a:t>
            </a:r>
            <a:r>
              <a:rPr lang="el-GR" sz="1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Presentations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 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EHUBS, P. H. Gouveia (POLIS)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CHANGE, Development of a prototype ecosystem for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enchancing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bikeshare schemes, 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Ι.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Politis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School of Civil Engineering, AUTH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Mobility Management. The Italian Universities Experience, M. Colleoni (RUS)</a:t>
            </a:r>
          </a:p>
          <a:p>
            <a:pPr>
              <a:spcBef>
                <a:spcPts val="650"/>
              </a:spcBef>
            </a:pP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Yeitonia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+, 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Μ.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Kyriakou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(Cyprus Energy Agency)</a:t>
            </a:r>
          </a:p>
          <a:p>
            <a:pPr>
              <a:spcBef>
                <a:spcPts val="650"/>
              </a:spcBef>
            </a:pP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Telraam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, Carrying out crowed-sourced traffic counting as a policymaking process, L. V. Kuylen (Mobiel 21)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PING If you care!, Engaging citizens in the improvement of cycling, E.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Franchois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(Mobiel 21)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843E5FC-E1E8-41F2-A2B9-1384A345B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694" y="1176896"/>
            <a:ext cx="10348425" cy="499504"/>
          </a:xfrm>
          <a:ln w="28575">
            <a:solidFill>
              <a:schemeClr val="bg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: 9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.00-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9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Registration and morning coffee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33E6123-76B2-4287-935C-119D9E2907F5}"/>
              </a:ext>
            </a:extLst>
          </p:cNvPr>
          <p:cNvSpPr txBox="1">
            <a:spLocks/>
          </p:cNvSpPr>
          <p:nvPr/>
        </p:nvSpPr>
        <p:spPr>
          <a:xfrm>
            <a:off x="161925" y="6963139"/>
            <a:ext cx="10348425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11.30-12.00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Coffee break</a:t>
            </a:r>
          </a:p>
        </p:txBody>
      </p:sp>
    </p:spTree>
    <p:extLst>
      <p:ext uri="{BB962C8B-B14F-4D97-AF65-F5344CB8AC3E}">
        <p14:creationId xmlns:p14="http://schemas.microsoft.com/office/powerpoint/2010/main" val="346434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F4324-3AB6-4665-88B7-43B54903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145308"/>
            <a:ext cx="10391775" cy="90821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>
              <a:tabLst>
                <a:tab pos="10134600" algn="r"/>
              </a:tabLst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1st CIVINET FORUM |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200" b="1" baseline="30000" dirty="0" err="1">
                <a:solidFill>
                  <a:schemeClr val="bg1"/>
                </a:solidFill>
                <a:latin typeface="+mn-lt"/>
              </a:rPr>
              <a:t>nd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day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| 10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Dec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. 2021	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3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13D63-424C-469F-8703-9F5A3C8B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694" y="1723575"/>
            <a:ext cx="5117158" cy="5112000"/>
          </a:xfrm>
          <a:noFill/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12.00-14.00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Urban Regeneration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Moderators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Ν.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Belavilas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(School of Architecture, NTUA), C.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Raptis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AlterEgo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Presentations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Community of Practice Urban Mobility, F.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D'hondt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(ISOCARP)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Gehl's Approach, Cities for People, H.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Vamberg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(GEHL)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Athens Great Walk, G. Yannis (School of Civil Engineering, NTUA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Berlin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: Citizen Participation in Urban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Governance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A.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</a:rPr>
              <a:t>Kalandides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(Manchester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Metropolitan University,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New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York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University)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Paris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100% cyclable, C.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Guth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(Ville de Paris)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New York Regeneration Project,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Η.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Vamberg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(GEHL)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85DFD24-3974-4C69-899A-4F7739CCF237}"/>
              </a:ext>
            </a:extLst>
          </p:cNvPr>
          <p:cNvSpPr txBox="1">
            <a:spLocks/>
          </p:cNvSpPr>
          <p:nvPr/>
        </p:nvSpPr>
        <p:spPr>
          <a:xfrm>
            <a:off x="5402962" y="1720166"/>
            <a:ext cx="5117158" cy="511200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12.00-14.00	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Urban Transports Interreg MED Workshop</a:t>
            </a:r>
            <a:endParaRPr lang="el-GR" sz="1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Moderators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Z.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Christoforou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(School of Civil Engineering,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UPatras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), C.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Gioldasis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(CIVINET Greece-Cyprus)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Presentations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Welcome – Presentation of the speakers, C.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Gioldasis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(CIVINET Greece-Cyprus)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Presentation of the project, C.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Gioldasis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(CIVINET Greece-Cyprus)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Presentation of Larissa mentoring case,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Ζ.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Christoforou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(School of Civil Engineering,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UPatras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Presentation of Larnaca mentoring case, 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Μ.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Kyriakou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(Cyprus Energy Agency)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Discussion about mentoring</a:t>
            </a: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Presentation of the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EnerNetMob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project,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tbd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50"/>
              </a:spcBef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Presentation of the 1st Policy Brief,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Ζ.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Christoforou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(School of Civil Engineering,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UPatras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53103B9-CE09-4ED1-8B2D-755CA63EDCC6}"/>
              </a:ext>
            </a:extLst>
          </p:cNvPr>
          <p:cNvSpPr txBox="1">
            <a:spLocks/>
          </p:cNvSpPr>
          <p:nvPr/>
        </p:nvSpPr>
        <p:spPr>
          <a:xfrm>
            <a:off x="171450" y="6934564"/>
            <a:ext cx="10348425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0-1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Light Lunch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B32C479-3A82-4D59-A46E-A13E6C41B18E}"/>
              </a:ext>
            </a:extLst>
          </p:cNvPr>
          <p:cNvSpPr txBox="1">
            <a:spLocks/>
          </p:cNvSpPr>
          <p:nvPr/>
        </p:nvSpPr>
        <p:spPr>
          <a:xfrm>
            <a:off x="171450" y="1139143"/>
            <a:ext cx="10348425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11.30-12.00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Coffee break</a:t>
            </a:r>
          </a:p>
        </p:txBody>
      </p:sp>
    </p:spTree>
    <p:extLst>
      <p:ext uri="{BB962C8B-B14F-4D97-AF65-F5344CB8AC3E}">
        <p14:creationId xmlns:p14="http://schemas.microsoft.com/office/powerpoint/2010/main" val="161101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F4324-3AB6-4665-88B7-43B54903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145308"/>
            <a:ext cx="10391775" cy="90821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>
              <a:tabLst>
                <a:tab pos="10134600" algn="r"/>
              </a:tabLst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1st CIVINET FORUM |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200" b="1" baseline="30000" dirty="0" err="1">
                <a:solidFill>
                  <a:schemeClr val="bg1"/>
                </a:solidFill>
                <a:latin typeface="+mn-lt"/>
              </a:rPr>
              <a:t>nd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day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| 10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Dec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. 2021	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4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5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85DFD24-3974-4C69-899A-4F7739CCF237}"/>
              </a:ext>
            </a:extLst>
          </p:cNvPr>
          <p:cNvSpPr txBox="1">
            <a:spLocks/>
          </p:cNvSpPr>
          <p:nvPr/>
        </p:nvSpPr>
        <p:spPr>
          <a:xfrm>
            <a:off x="5402961" y="1733103"/>
            <a:ext cx="5117158" cy="904863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12.0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0-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14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0	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CIVITAS Park4SUMP Workshop Part 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Moderators and Speakers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R.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Pressl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, C.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Kollinger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690DC068-20FC-4BE4-9F25-346ED61B49EE}"/>
              </a:ext>
            </a:extLst>
          </p:cNvPr>
          <p:cNvSpPr txBox="1">
            <a:spLocks/>
          </p:cNvSpPr>
          <p:nvPr/>
        </p:nvSpPr>
        <p:spPr>
          <a:xfrm>
            <a:off x="171694" y="1733103"/>
            <a:ext cx="5117158" cy="500906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12.00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-1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E-Mobility &amp; RES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Moderators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Ν.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Chatziargyriou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(SMART RUE, School of Electrical and Computer Engineering, NTUA), Ι.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Pagoni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TransDeM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, University of Aegean), D.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Skiannis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(GETELECTRIC)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Presentations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eCharge4Drivers, Improving the EV charging experience within cities and for longer trips, E.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Karfopoulos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(ICCS, School of Electrical and Computer Engineering, NTUA)</a:t>
            </a:r>
          </a:p>
          <a:p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MetroHESS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, Utilization of Regenerative Braking Energy in Athens Metro Stations via the development of a Hybrid Energy Storage System, 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Κ.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Giannakopoulou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(CRES)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MERGE,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FastInCharge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, Shar-Q, X-Flex, E-mobility and Electricity Grid Interaction, I.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Karakitsios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(SMART RUE, School of Electrical and Computer Engineering, NTUA)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E-Flex, V2G: Driving the EV revolution, G.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Vaskantiras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(CENEX)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USER-CHI, User centric electric charging infrastructure, </a:t>
            </a:r>
            <a:r>
              <a:rPr lang="el-GR" sz="1400" dirty="0">
                <a:solidFill>
                  <a:schemeClr val="accent2">
                    <a:lumMod val="50000"/>
                  </a:schemeClr>
                </a:solidFill>
              </a:rPr>
              <a:t>Μ.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Chinellato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(EUROCITIES) 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NOEMIX, Making the public administrations going electric, F.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Tomasi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(AREA Science Park)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4B6806AD-66E5-4CE7-88CC-BC7726BB00DC}"/>
              </a:ext>
            </a:extLst>
          </p:cNvPr>
          <p:cNvSpPr txBox="1">
            <a:spLocks/>
          </p:cNvSpPr>
          <p:nvPr/>
        </p:nvSpPr>
        <p:spPr>
          <a:xfrm>
            <a:off x="171451" y="6848839"/>
            <a:ext cx="5117158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0-1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Light Lunch 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6CAD9006-CD3A-47B4-9D8F-C02B81CAF566}"/>
              </a:ext>
            </a:extLst>
          </p:cNvPr>
          <p:cNvSpPr txBox="1">
            <a:spLocks/>
          </p:cNvSpPr>
          <p:nvPr/>
        </p:nvSpPr>
        <p:spPr>
          <a:xfrm>
            <a:off x="171450" y="1139143"/>
            <a:ext cx="10348425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11.30-12.00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Coffee break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08A98CD-1E47-4CE0-A0CF-6D950DA73A96}"/>
              </a:ext>
            </a:extLst>
          </p:cNvPr>
          <p:cNvSpPr txBox="1">
            <a:spLocks/>
          </p:cNvSpPr>
          <p:nvPr/>
        </p:nvSpPr>
        <p:spPr>
          <a:xfrm>
            <a:off x="5402717" y="2723261"/>
            <a:ext cx="5117158" cy="499504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Time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0-1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.00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Light Lunch 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C8FE3722-EE35-4876-860C-631AA256B64A}"/>
              </a:ext>
            </a:extLst>
          </p:cNvPr>
          <p:cNvSpPr txBox="1">
            <a:spLocks/>
          </p:cNvSpPr>
          <p:nvPr/>
        </p:nvSpPr>
        <p:spPr>
          <a:xfrm>
            <a:off x="5402717" y="3327405"/>
            <a:ext cx="5117158" cy="904863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15.0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0-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17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0	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CIVITAS Park4SUMP Workshop Part 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Moderators and Speakers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R.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Pressl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, C.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Kollinger</a:t>
            </a:r>
            <a:r>
              <a:rPr lang="el-G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8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13D63-424C-469F-8703-9F5A3C8B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691" y="1147874"/>
            <a:ext cx="5117158" cy="1408078"/>
          </a:xfrm>
          <a:noFill/>
          <a:ln w="285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0-1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The battle of implementation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Νο1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Moderators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Κ.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Serraos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School of Architecture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NTUA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),                           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Mavrogeorgis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MSM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Consulting)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Speakers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representors of metropolitan municipalities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tbd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85DFD24-3974-4C69-899A-4F7739CCF237}"/>
              </a:ext>
            </a:extLst>
          </p:cNvPr>
          <p:cNvSpPr txBox="1">
            <a:spLocks/>
          </p:cNvSpPr>
          <p:nvPr/>
        </p:nvSpPr>
        <p:spPr>
          <a:xfrm>
            <a:off x="5436542" y="1147871"/>
            <a:ext cx="5117158" cy="140400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0-1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0 	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The battle of implementation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Νο2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Moderators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Ι.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Maris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(Ι. Μ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aris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- N.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</a:rPr>
              <a:t>Voskoglou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&amp;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Partners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Speakers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representors of small and medium cities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(tbd)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E66AEEDF-9380-4C0E-BED1-7273DD2B6151}"/>
              </a:ext>
            </a:extLst>
          </p:cNvPr>
          <p:cNvSpPr txBox="1">
            <a:spLocks/>
          </p:cNvSpPr>
          <p:nvPr/>
        </p:nvSpPr>
        <p:spPr>
          <a:xfrm>
            <a:off x="161925" y="145308"/>
            <a:ext cx="10391775" cy="90821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10134600" algn="r"/>
              </a:tabLst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1st CIVINET FORUM |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200" b="1" baseline="30000" dirty="0" err="1">
                <a:solidFill>
                  <a:schemeClr val="bg1"/>
                </a:solidFill>
                <a:latin typeface="+mn-lt"/>
              </a:rPr>
              <a:t>nd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day 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| 10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Dec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. 2021	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5</a:t>
            </a:r>
            <a:r>
              <a:rPr lang="el-GR" sz="3200" b="1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5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894F4DB-196C-44A5-AAC5-F28E5F3BCDF5}"/>
              </a:ext>
            </a:extLst>
          </p:cNvPr>
          <p:cNvSpPr txBox="1">
            <a:spLocks/>
          </p:cNvSpPr>
          <p:nvPr/>
        </p:nvSpPr>
        <p:spPr>
          <a:xfrm>
            <a:off x="159691" y="2694176"/>
            <a:ext cx="5117158" cy="904863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16.30-18.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el-GR" sz="1400" b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Venue outdoor spaces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Innovative products and services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demonstration activities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Exhibitors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tbd</a:t>
            </a:r>
            <a:endParaRPr lang="el-G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2FD8609-9FB1-4589-B099-662252C31B94}"/>
              </a:ext>
            </a:extLst>
          </p:cNvPr>
          <p:cNvSpPr txBox="1">
            <a:spLocks/>
          </p:cNvSpPr>
          <p:nvPr/>
        </p:nvSpPr>
        <p:spPr>
          <a:xfrm>
            <a:off x="5436542" y="2694176"/>
            <a:ext cx="5117158" cy="904863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16.30-18.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el-GR" sz="1400" b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tbd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Scientific Posters Exhibition and Pitching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Posters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tbd</a:t>
            </a:r>
            <a:endParaRPr lang="el-G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7474C895-26FF-459B-9792-3FD790835BC5}"/>
              </a:ext>
            </a:extLst>
          </p:cNvPr>
          <p:cNvSpPr txBox="1">
            <a:spLocks/>
          </p:cNvSpPr>
          <p:nvPr/>
        </p:nvSpPr>
        <p:spPr>
          <a:xfrm>
            <a:off x="159691" y="3745389"/>
            <a:ext cx="10391774" cy="245144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Time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0-1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Room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Topic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Closing Plenary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Moderator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 Κ.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Anagnostopoulos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CIVINET Greece-Cyprus Coordinator)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Speakers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Μ.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Androutsou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Mayor of Agios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Dimitrios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CIVINET PAC Chair)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Konstantellos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Mayor of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Vari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Voula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Vouliagmeni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CIVITAS PAC Vice-Chair)</a:t>
            </a:r>
          </a:p>
          <a:p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Μ.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Christakis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GS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Nea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Smyrni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President of the National Union of Municipalities’ General Secretaries 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Kleisthenis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")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I.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Argyrakos</a:t>
            </a:r>
            <a:r>
              <a:rPr lang="el-GR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Director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of OTEAcademy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SA)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82D506E-A9BC-48B5-BFF8-ECCA8934E206}"/>
              </a:ext>
            </a:extLst>
          </p:cNvPr>
          <p:cNvSpPr txBox="1">
            <a:spLocks/>
          </p:cNvSpPr>
          <p:nvPr/>
        </p:nvSpPr>
        <p:spPr>
          <a:xfrm>
            <a:off x="159691" y="6343178"/>
            <a:ext cx="10391774" cy="1043087"/>
          </a:xfrm>
          <a:prstGeom prst="rect">
            <a:avLst/>
          </a:prstGeom>
          <a:ln w="28575">
            <a:solidFill>
              <a:srgbClr val="CC00CC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660066"/>
                </a:solidFill>
              </a:rPr>
              <a:t>Time</a:t>
            </a:r>
            <a:r>
              <a:rPr lang="el-GR" sz="1600" dirty="0">
                <a:solidFill>
                  <a:srgbClr val="660066"/>
                </a:solidFill>
              </a:rPr>
              <a:t>: </a:t>
            </a:r>
            <a:r>
              <a:rPr lang="en-US" sz="1600" b="0" dirty="0">
                <a:solidFill>
                  <a:srgbClr val="660066"/>
                </a:solidFill>
              </a:rPr>
              <a:t>21.00-24.00</a:t>
            </a:r>
            <a:r>
              <a:rPr lang="el-GR" sz="1600" dirty="0">
                <a:solidFill>
                  <a:srgbClr val="660066"/>
                </a:solidFill>
              </a:rPr>
              <a:t>	</a:t>
            </a:r>
            <a:r>
              <a:rPr lang="en-US" sz="1600" dirty="0">
                <a:solidFill>
                  <a:srgbClr val="660066"/>
                </a:solidFill>
              </a:rPr>
              <a:t>Place: </a:t>
            </a:r>
            <a:r>
              <a:rPr lang="en-US" sz="1600" b="0" dirty="0" err="1">
                <a:solidFill>
                  <a:srgbClr val="660066"/>
                </a:solidFill>
              </a:rPr>
              <a:t>tbd</a:t>
            </a:r>
            <a:endParaRPr lang="en-US" sz="1600" b="0" dirty="0">
              <a:solidFill>
                <a:srgbClr val="660066"/>
              </a:solidFill>
            </a:endParaRPr>
          </a:p>
          <a:p>
            <a:r>
              <a:rPr lang="en-US" sz="1600" b="0" dirty="0">
                <a:solidFill>
                  <a:srgbClr val="660066"/>
                </a:solidFill>
              </a:rPr>
              <a:t>Farewell Dinner &amp; Awards Ceremony</a:t>
            </a:r>
          </a:p>
          <a:p>
            <a:r>
              <a:rPr lang="en-US" sz="1600" b="0" dirty="0">
                <a:solidFill>
                  <a:srgbClr val="660066"/>
                </a:solidFill>
              </a:rPr>
              <a:t>Live Swing Jazz Music and Dance with Jeepers Creepers and Rhythm Hoppers</a:t>
            </a:r>
          </a:p>
        </p:txBody>
      </p:sp>
    </p:spTree>
    <p:extLst>
      <p:ext uri="{BB962C8B-B14F-4D97-AF65-F5344CB8AC3E}">
        <p14:creationId xmlns:p14="http://schemas.microsoft.com/office/powerpoint/2010/main" val="70246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303</Words>
  <Application>Microsoft Office PowerPoint</Application>
  <PresentationFormat>Προσαρμογή</PresentationFormat>
  <Paragraphs>197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1o CIVINET FORUM | 1η ημέρα | 9 Δεκ. 2021 1/3</vt:lpstr>
      <vt:lpstr>1o CIVINET FORUM | 1η ημέρα | 9 Δεκ. 2021 2/3</vt:lpstr>
      <vt:lpstr>1o CIVINET FORUM | 1η ημέρα | 9 Δεκ. 2021 3/3</vt:lpstr>
      <vt:lpstr>1st CIVINET FORUM | 2nd day | 10 Dec. 2021 1/5</vt:lpstr>
      <vt:lpstr>1st CIVINET FORUM | 2nd day | 10 Dec. 2021 2/5</vt:lpstr>
      <vt:lpstr>1st CIVINET FORUM | 2nd day | 10 Dec. 2021 3/5</vt:lpstr>
      <vt:lpstr>1st CIVINET FORUM | 2nd day | 10 Dec. 2021 4/5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1o CIVINET FORUM | 1η ημέρα | 9 Δεκ. 2021</dc:title>
  <dc:creator>kosmas anag</dc:creator>
  <cp:lastModifiedBy>Kosmas</cp:lastModifiedBy>
  <cp:revision>33</cp:revision>
  <cp:lastPrinted>2021-11-14T14:42:22Z</cp:lastPrinted>
  <dcterms:created xsi:type="dcterms:W3CDTF">2021-11-14T10:36:34Z</dcterms:created>
  <dcterms:modified xsi:type="dcterms:W3CDTF">2021-11-18T11:16:19Z</dcterms:modified>
</cp:coreProperties>
</file>