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5"/>
  </p:notesMasterIdLst>
  <p:handoutMasterIdLst>
    <p:handoutMasterId r:id="rId26"/>
  </p:handoutMasterIdLst>
  <p:sldIdLst>
    <p:sldId id="303" r:id="rId3"/>
    <p:sldId id="319" r:id="rId4"/>
    <p:sldId id="356" r:id="rId5"/>
    <p:sldId id="357" r:id="rId6"/>
    <p:sldId id="384" r:id="rId7"/>
    <p:sldId id="385" r:id="rId8"/>
    <p:sldId id="386" r:id="rId9"/>
    <p:sldId id="358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71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644"/>
    <a:srgbClr val="0E7221"/>
    <a:srgbClr val="71955D"/>
    <a:srgbClr val="485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324" autoAdjust="0"/>
  </p:normalViewPr>
  <p:slideViewPr>
    <p:cSldViewPr snapToGrid="0">
      <p:cViewPr varScale="1">
        <p:scale>
          <a:sx n="69" d="100"/>
          <a:sy n="69" d="100"/>
        </p:scale>
        <p:origin x="72" y="138"/>
      </p:cViewPr>
      <p:guideLst>
        <p:guide pos="3840"/>
        <p:guide pos="3940"/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E0A-4F77-4CD0-963B-B22BFCBF9027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8CA-5174-4A9F-9273-383475E17C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2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7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E0A-4F77-4CD0-963B-B22BFCBF9027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8CA-5174-4A9F-9273-383475E17C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1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5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1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13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3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7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7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34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ypeka.gr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prasinotameio.gr/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3490831" y="934924"/>
            <a:ext cx="4555671" cy="5467861"/>
          </a:xfrm>
          <a:prstGeom prst="roundRect">
            <a:avLst>
              <a:gd name="adj" fmla="val 10691"/>
            </a:avLst>
          </a:prstGeom>
          <a:solidFill>
            <a:srgbClr val="71955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3601048" y="1068142"/>
            <a:ext cx="43352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200" dirty="0"/>
          </a:p>
          <a:p>
            <a:pPr algn="ctr"/>
            <a:endParaRPr lang="el-GR" sz="3200" dirty="0"/>
          </a:p>
          <a:p>
            <a:pPr algn="ctr"/>
            <a:r>
              <a:rPr lang="el-GR" sz="3200" dirty="0"/>
              <a:t>Συνοπτικός Απολογισμός Διοίκησης </a:t>
            </a:r>
          </a:p>
          <a:p>
            <a:pPr algn="ctr"/>
            <a:r>
              <a:rPr lang="el-GR" sz="3200" dirty="0"/>
              <a:t>Πράσινου Ταμείου</a:t>
            </a:r>
          </a:p>
          <a:p>
            <a:pPr algn="ctr"/>
            <a:endParaRPr lang="el-GR" sz="3200" dirty="0"/>
          </a:p>
          <a:p>
            <a:pPr algn="ctr"/>
            <a:endParaRPr lang="el-GR" sz="3200" dirty="0"/>
          </a:p>
          <a:p>
            <a:pPr algn="ctr"/>
            <a:endParaRPr lang="el-GR" sz="3200" dirty="0"/>
          </a:p>
          <a:p>
            <a:pPr algn="ctr"/>
            <a:r>
              <a:rPr lang="el-GR" sz="3200" dirty="0"/>
              <a:t> </a:t>
            </a:r>
            <a:endParaRPr lang="el-GR" sz="2800" dirty="0"/>
          </a:p>
          <a:p>
            <a:pPr algn="ctr"/>
            <a:r>
              <a:rPr lang="el-GR" sz="2000" dirty="0"/>
              <a:t>Ευστάθιος Σταθόπουλος</a:t>
            </a:r>
            <a:br>
              <a:rPr lang="el-GR" sz="2000" dirty="0"/>
            </a:br>
            <a:r>
              <a:rPr lang="el-GR" sz="2000" dirty="0"/>
              <a:t>Πρόεδρος Πράσινου Ταμείου</a:t>
            </a:r>
            <a:br>
              <a:rPr lang="el-GR" sz="2000" dirty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Εικόνα 69">
            <a:extLst>
              <a:ext uri="{FF2B5EF4-FFF2-40B4-BE49-F238E27FC236}">
                <a16:creationId xmlns:a16="http://schemas.microsoft.com/office/drawing/2014/main" id="{7374E518-FC88-479F-8D0A-404DF7694C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68">
            <a:extLst>
              <a:ext uri="{FF2B5EF4-FFF2-40B4-BE49-F238E27FC236}">
                <a16:creationId xmlns:a16="http://schemas.microsoft.com/office/drawing/2014/main" id="{A0940FAB-29A7-4809-8B1D-E8A071F36D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66">
            <a:extLst>
              <a:ext uri="{FF2B5EF4-FFF2-40B4-BE49-F238E27FC236}">
                <a16:creationId xmlns:a16="http://schemas.microsoft.com/office/drawing/2014/main" id="{AF1D815C-78FD-4ED8-8B05-73E2E4F07FA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70">
            <a:extLst>
              <a:ext uri="{FF2B5EF4-FFF2-40B4-BE49-F238E27FC236}">
                <a16:creationId xmlns:a16="http://schemas.microsoft.com/office/drawing/2014/main" id="{B9AA5141-1A16-4A5D-8A1A-593C599DEFC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7">
            <a:extLst>
              <a:ext uri="{FF2B5EF4-FFF2-40B4-BE49-F238E27FC236}">
                <a16:creationId xmlns:a16="http://schemas.microsoft.com/office/drawing/2014/main" id="{F36C2D4E-9F0B-4445-8618-A21255AABD1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D46A4-22FC-4D11-9969-C2674B341D80}"/>
              </a:ext>
            </a:extLst>
          </p:cNvPr>
          <p:cNvSpPr txBox="1"/>
          <p:nvPr/>
        </p:nvSpPr>
        <p:spPr>
          <a:xfrm>
            <a:off x="8596769" y="1345064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Φυσικό περιβάλλον - Καινοτόμες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A5AD6-3574-4BA7-854B-0AE6623B7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0767" y="1160628"/>
            <a:ext cx="4981575" cy="5000625"/>
          </a:xfrm>
          <a:prstGeom prst="rect">
            <a:avLst/>
          </a:prstGeom>
        </p:spPr>
      </p:pic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D0694B3C-1C9F-4235-86C5-AF028965A187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5939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C94AF-62CE-4CB2-AB34-3867DD09CC48}"/>
              </a:ext>
            </a:extLst>
          </p:cNvPr>
          <p:cNvSpPr txBox="1"/>
          <p:nvPr/>
        </p:nvSpPr>
        <p:spPr>
          <a:xfrm>
            <a:off x="8596769" y="1345064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Καινοτόμες Δράσεις για Πολίτες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1E1EB-E2A3-4F4F-B834-41243D50C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0767" y="1300315"/>
            <a:ext cx="4981575" cy="4562475"/>
          </a:xfrm>
          <a:prstGeom prst="rect">
            <a:avLst/>
          </a:prstGeom>
        </p:spPr>
      </p:pic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6C928521-444C-4B72-8FFF-B3D0187DD5D8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68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9F28D-D792-4F03-8238-65E960099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184" y="1109980"/>
            <a:ext cx="4981575" cy="4962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6DB5EE-895B-482C-8988-D71213DE648C}"/>
              </a:ext>
            </a:extLst>
          </p:cNvPr>
          <p:cNvSpPr txBox="1"/>
          <p:nvPr/>
        </p:nvSpPr>
        <p:spPr>
          <a:xfrm>
            <a:off x="8596769" y="1345064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ΣΦΗΟ</a:t>
            </a:r>
            <a:endParaRPr lang="en-US" dirty="0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7F1924C-7E4C-4FD8-9ECD-FB0BB73796C3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41872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1EB64-36B9-473F-9426-4AFC945A5D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011"/>
          <a:stretch/>
        </p:blipFill>
        <p:spPr>
          <a:xfrm>
            <a:off x="3250659" y="1235911"/>
            <a:ext cx="5000625" cy="48500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61D7A0-708B-4BDD-BAC3-146D768FA045}"/>
              </a:ext>
            </a:extLst>
          </p:cNvPr>
          <p:cNvSpPr txBox="1"/>
          <p:nvPr/>
        </p:nvSpPr>
        <p:spPr>
          <a:xfrm>
            <a:off x="8596769" y="1345064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Πρόγραμμα Προστασίας Δασών</a:t>
            </a:r>
            <a:endParaRPr lang="en-US" dirty="0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49D1A870-C4BD-4D05-BA79-7F2110173CC9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3838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3AB22-8D15-48A2-914E-FDAB037B9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059" y="1284453"/>
            <a:ext cx="4695825" cy="47529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D1AC9-3C2C-4022-A55F-EE8457F44A43}"/>
              </a:ext>
            </a:extLst>
          </p:cNvPr>
          <p:cNvSpPr txBox="1"/>
          <p:nvPr/>
        </p:nvSpPr>
        <p:spPr>
          <a:xfrm>
            <a:off x="8357443" y="1368258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Απαλλοτριώσεις κοινόχρηστων χώρων</a:t>
            </a:r>
            <a:endParaRPr lang="en-US" dirty="0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58AED1C0-F1A5-45F5-AE0A-ED133486BEA5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8743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225BA-4EAD-41A2-ABFF-E675691CDA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0767" y="1156549"/>
            <a:ext cx="4981575" cy="4791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819B02-B2A1-4186-9C7F-9798FAD276D5}"/>
              </a:ext>
            </a:extLst>
          </p:cNvPr>
          <p:cNvSpPr txBox="1"/>
          <p:nvPr/>
        </p:nvSpPr>
        <p:spPr>
          <a:xfrm>
            <a:off x="8357443" y="1368258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Αρχιτεκτονικοί Διαγωνισμοί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58F50EFB-BFB2-4899-B14B-4B433C2DB033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446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FF35E2-0DC7-423C-9977-F022A5313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0767" y="1236828"/>
            <a:ext cx="5000625" cy="4848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AE66A1-35E0-441F-942C-1E51BEAFC654}"/>
              </a:ext>
            </a:extLst>
          </p:cNvPr>
          <p:cNvSpPr txBox="1"/>
          <p:nvPr/>
        </p:nvSpPr>
        <p:spPr>
          <a:xfrm>
            <a:off x="8867031" y="1365083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Αναγέννηση Πάρκου Τρίτση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F1E52F24-36AB-47A5-8077-754C2037E295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5577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90282-9848-4666-AB09-D0360D51A5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671"/>
          <a:stretch/>
        </p:blipFill>
        <p:spPr>
          <a:xfrm>
            <a:off x="3319009" y="1179678"/>
            <a:ext cx="4886325" cy="4780363"/>
          </a:xfrm>
          <a:prstGeom prst="rect">
            <a:avLst/>
          </a:prstGeom>
          <a:ln>
            <a:solidFill>
              <a:srgbClr val="85A644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B8EA88-4A2F-4056-B7E5-29DD2FAD2770}"/>
              </a:ext>
            </a:extLst>
          </p:cNvPr>
          <p:cNvSpPr txBox="1"/>
          <p:nvPr/>
        </p:nvSpPr>
        <p:spPr>
          <a:xfrm>
            <a:off x="8867031" y="1365083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Απολιγνιτοποίηση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F505686E-E1E6-41D3-BFB1-8FB59733E583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0552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66AC5-DE27-4CDB-BE29-0626C060A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0909" y="1162237"/>
            <a:ext cx="4962525" cy="48291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BACCA2-B428-4D32-A6B1-45E39AE99C6B}"/>
              </a:ext>
            </a:extLst>
          </p:cNvPr>
          <p:cNvSpPr txBox="1"/>
          <p:nvPr/>
        </p:nvSpPr>
        <p:spPr>
          <a:xfrm>
            <a:off x="8867031" y="1365083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Διάσωση αιωνόβιων δέντρων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DC68D43E-319C-48E0-A26B-ED92A360849D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8032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ACCA2-B428-4D32-A6B1-45E39AE99C6B}"/>
              </a:ext>
            </a:extLst>
          </p:cNvPr>
          <p:cNvSpPr txBox="1"/>
          <p:nvPr/>
        </p:nvSpPr>
        <p:spPr>
          <a:xfrm>
            <a:off x="8867031" y="1365083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Διάσωση αιωνόβιων δέντρων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753E2-E404-409A-AF95-207957103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4970" y="1162237"/>
            <a:ext cx="4981575" cy="4527363"/>
          </a:xfrm>
          <a:prstGeom prst="rect">
            <a:avLst/>
          </a:prstGeom>
        </p:spPr>
      </p:pic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2E15D4B1-F760-4AC9-9C84-893853EAFC9A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4977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41E9CF-BF76-428A-80E3-B6CB0DA68E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90" y="982457"/>
            <a:ext cx="5089385" cy="5092690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67106DEC-96B1-4842-8433-66C99BE19CC8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7837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ACCA2-B428-4D32-A6B1-45E39AE99C6B}"/>
              </a:ext>
            </a:extLst>
          </p:cNvPr>
          <p:cNvSpPr txBox="1"/>
          <p:nvPr/>
        </p:nvSpPr>
        <p:spPr>
          <a:xfrm>
            <a:off x="8867031" y="1365083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Διάσωση αιωνόβιων δέντρων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600BF-DB4A-4360-B2E8-CA7C8C40E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600" y="1162237"/>
            <a:ext cx="5249333" cy="4628963"/>
          </a:xfrm>
          <a:prstGeom prst="rect">
            <a:avLst/>
          </a:prstGeom>
        </p:spPr>
      </p:pic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F1ADFB58-9A7A-4BB1-8A56-AB7C77B1726B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36468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4" descr="https://scontent.fath4-2.fna.fbcdn.net/v/t31.0-8/23674911_833868040125201_4526752181131245366_o.jpg?_nc_cat=110&amp;ccb=2&amp;_nc_sid=730e14&amp;_nc_ohc=31c8zYOqeGkAX8O8AZ4&amp;_nc_ht=scontent.fath4-2.fna&amp;oh=49dbf7c75d2144163dc6c872e4c0f52f&amp;oe=5FDC5B73">
            <a:extLst>
              <a:ext uri="{FF2B5EF4-FFF2-40B4-BE49-F238E27FC236}">
                <a16:creationId xmlns:a16="http://schemas.microsoft.com/office/drawing/2014/main" id="{BD798619-9922-4569-A30B-4DB1E8F4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8" y="3753583"/>
            <a:ext cx="354012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s://scontent.fath4-2.fna.fbcdn.net/v/t1.0-9/56759169_1157001367811865_2425331310080819200_o.jpg?_nc_cat=109&amp;ccb=2&amp;_nc_sid=730e14&amp;_nc_ohc=JQbLlJp3zEkAX8RHtFH&amp;_nc_ht=scontent.fath4-2.fna&amp;oh=47ac964893628f577c44c42f640aad62&amp;oe=5FD9CA77">
            <a:extLst>
              <a:ext uri="{FF2B5EF4-FFF2-40B4-BE49-F238E27FC236}">
                <a16:creationId xmlns:a16="http://schemas.microsoft.com/office/drawing/2014/main" id="{6A0485AF-7878-4F60-B960-DDB60981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8" y="880852"/>
            <a:ext cx="3521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Ορθογώνιο 2">
            <a:extLst>
              <a:ext uri="{FF2B5EF4-FFF2-40B4-BE49-F238E27FC236}">
                <a16:creationId xmlns:a16="http://schemas.microsoft.com/office/drawing/2014/main" id="{50AF62D4-B20E-418A-B45C-26ADB180B6BC}"/>
              </a:ext>
            </a:extLst>
          </p:cNvPr>
          <p:cNvSpPr/>
          <p:nvPr/>
        </p:nvSpPr>
        <p:spPr>
          <a:xfrm>
            <a:off x="0" y="1193187"/>
            <a:ext cx="3631096" cy="5651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44" indent="-28574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10 Φόρουμ Διαβούλευσης με όλα τα ενδιαφερόμενα μέρη σε διάστημα 5 ετών</a:t>
            </a:r>
            <a:endParaRPr lang="el-GR" sz="2000" dirty="0">
              <a:cs typeface="+mn-cs"/>
            </a:endParaRPr>
          </a:p>
        </p:txBody>
      </p:sp>
      <p:sp>
        <p:nvSpPr>
          <p:cNvPr id="22" name="Ορθογώνιο 8">
            <a:extLst>
              <a:ext uri="{FF2B5EF4-FFF2-40B4-BE49-F238E27FC236}">
                <a16:creationId xmlns:a16="http://schemas.microsoft.com/office/drawing/2014/main" id="{3FCF69C0-F0A6-4B0F-AA3C-462D2FD4F445}"/>
              </a:ext>
            </a:extLst>
          </p:cNvPr>
          <p:cNvSpPr/>
          <p:nvPr/>
        </p:nvSpPr>
        <p:spPr>
          <a:xfrm>
            <a:off x="7728711" y="1243703"/>
            <a:ext cx="446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1400" b="1" i="1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Πλήθος δράσεων δικτύωσης με άλλα έργα ή δράσεις</a:t>
            </a:r>
            <a:endParaRPr lang="el-GR" sz="1400" dirty="0">
              <a:latin typeface="+mj-lt"/>
              <a:cs typeface="+mn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55F10E7B-6A1F-47D7-AA3B-2FC8C713FAE1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35953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3490831" y="934924"/>
            <a:ext cx="4555671" cy="5467861"/>
          </a:xfrm>
          <a:prstGeom prst="roundRect">
            <a:avLst>
              <a:gd name="adj" fmla="val 10691"/>
            </a:avLst>
          </a:prstGeom>
          <a:solidFill>
            <a:srgbClr val="71955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565748" y="1615871"/>
            <a:ext cx="4405836" cy="349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hlinkClick r:id="rId4"/>
              </a:rPr>
              <a:t>www.prasinotameio.gr</a:t>
            </a:r>
            <a:endParaRPr lang="el-GR" sz="2400" dirty="0"/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hlinkClick r:id="rId5"/>
              </a:rPr>
              <a:t>www.ypeka.gr</a:t>
            </a:r>
            <a:endParaRPr lang="el-GR" sz="2400" dirty="0"/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endParaRPr lang="el-GR" sz="2400" dirty="0"/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endParaRPr lang="en-US" sz="2400" dirty="0"/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l-GR" sz="2400" b="1" dirty="0"/>
              <a:t>Ευχαριστώ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l-GR" sz="2400" b="1" dirty="0"/>
              <a:t>για την προσοχή σας</a:t>
            </a:r>
            <a:endParaRPr lang="en-US" sz="2400" b="1" dirty="0"/>
          </a:p>
        </p:txBody>
      </p:sp>
      <p:pic>
        <p:nvPicPr>
          <p:cNvPr id="10" name="Εικόνα 69">
            <a:extLst>
              <a:ext uri="{FF2B5EF4-FFF2-40B4-BE49-F238E27FC236}">
                <a16:creationId xmlns:a16="http://schemas.microsoft.com/office/drawing/2014/main" id="{0E1FCD85-986E-4070-A1A7-DD874E3215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68">
            <a:extLst>
              <a:ext uri="{FF2B5EF4-FFF2-40B4-BE49-F238E27FC236}">
                <a16:creationId xmlns:a16="http://schemas.microsoft.com/office/drawing/2014/main" id="{10B07228-50D0-4A75-9BE8-B9FD4DBB5D6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66">
            <a:extLst>
              <a:ext uri="{FF2B5EF4-FFF2-40B4-BE49-F238E27FC236}">
                <a16:creationId xmlns:a16="http://schemas.microsoft.com/office/drawing/2014/main" id="{5209A85E-FEEA-4843-AC63-E91A5B06FAF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70">
            <a:extLst>
              <a:ext uri="{FF2B5EF4-FFF2-40B4-BE49-F238E27FC236}">
                <a16:creationId xmlns:a16="http://schemas.microsoft.com/office/drawing/2014/main" id="{B0218ECD-3173-41DE-9272-00C79E9CF7A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7">
            <a:extLst>
              <a:ext uri="{FF2B5EF4-FFF2-40B4-BE49-F238E27FC236}">
                <a16:creationId xmlns:a16="http://schemas.microsoft.com/office/drawing/2014/main" id="{A08B98BC-977D-4E8B-AFCC-CAC4B31F716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2CE35F65-1EC7-4B16-A42A-A77FFCFA9DAF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7563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29AD8-156D-4646-BF7C-E626156921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35" y="1021682"/>
            <a:ext cx="5014240" cy="5014240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35032621-1689-4DB5-BC16-FF52987812AC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3546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D161FC-D7A9-485A-9F71-5C02223A6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0" y="1177637"/>
            <a:ext cx="4907110" cy="4910297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33D63843-4F7B-4A55-8ABA-A37DC38CBACE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5529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3235A-BF40-4B65-9AB2-DDB4FF3E24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98" y="1151071"/>
            <a:ext cx="5015347" cy="5015347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8B500EE0-2647-4AFA-947D-3D80490A1844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766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10904-E4BC-4B38-B6DC-D8ABDC4AC0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148255"/>
            <a:ext cx="4972448" cy="4975677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51FF48A1-F82A-4C69-9583-525CD08E7268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7606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2772F-3DC1-4193-979C-A21D583DCF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06" y="1007274"/>
            <a:ext cx="5046330" cy="5043055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205F3003-2749-4FFD-82BD-10D70FB15D97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0447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32E38-AD2C-4185-83B0-7D0CCABA58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2142"/>
          <a:stretch/>
        </p:blipFill>
        <p:spPr>
          <a:xfrm>
            <a:off x="3200650" y="1376515"/>
            <a:ext cx="5214479" cy="4519671"/>
          </a:xfrm>
          <a:prstGeom prst="rect">
            <a:avLst/>
          </a:prstGeom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3ACEF-805E-429F-806A-E409F39214B5}"/>
              </a:ext>
            </a:extLst>
          </p:cNvPr>
          <p:cNvSpPr txBox="1"/>
          <p:nvPr/>
        </p:nvSpPr>
        <p:spPr>
          <a:xfrm>
            <a:off x="8656983" y="1314618"/>
            <a:ext cx="6341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Αστική Αναζωογόνηση 2019-2020</a:t>
            </a:r>
            <a:endParaRPr lang="en-US" dirty="0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E0315328-C5E3-4450-BBC9-4A2D248764AF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0187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17658"/>
          <a:stretch/>
        </p:blipFill>
        <p:spPr>
          <a:xfrm>
            <a:off x="45971" y="2153302"/>
            <a:ext cx="3374796" cy="3238500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0"/>
          <a:stretch/>
        </p:blipFill>
        <p:spPr>
          <a:xfrm>
            <a:off x="8103575" y="1949481"/>
            <a:ext cx="4002078" cy="3608204"/>
          </a:xfrm>
          <a:prstGeom prst="rect">
            <a:avLst/>
          </a:prstGeom>
          <a:ln>
            <a:solidFill>
              <a:srgbClr val="485F3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69">
            <a:extLst>
              <a:ext uri="{FF2B5EF4-FFF2-40B4-BE49-F238E27FC236}">
                <a16:creationId xmlns:a16="http://schemas.microsoft.com/office/drawing/2014/main" id="{6431006A-B0C5-4CE6-A147-3CC1332E24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" y="6231303"/>
            <a:ext cx="47117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68">
            <a:extLst>
              <a:ext uri="{FF2B5EF4-FFF2-40B4-BE49-F238E27FC236}">
                <a16:creationId xmlns:a16="http://schemas.microsoft.com/office/drawing/2014/main" id="{01DADD9F-C281-439F-A507-889973441A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6230033"/>
            <a:ext cx="111315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Εικόνα 66">
            <a:extLst>
              <a:ext uri="{FF2B5EF4-FFF2-40B4-BE49-F238E27FC236}">
                <a16:creationId xmlns:a16="http://schemas.microsoft.com/office/drawing/2014/main" id="{10EC6C0A-9F59-4704-8397-32044D7C4F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5" y="6228763"/>
            <a:ext cx="73787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70">
            <a:extLst>
              <a:ext uri="{FF2B5EF4-FFF2-40B4-BE49-F238E27FC236}">
                <a16:creationId xmlns:a16="http://schemas.microsoft.com/office/drawing/2014/main" id="{1BA39823-AC5C-4627-A5CA-E6BA9A9A706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960" y="6211267"/>
            <a:ext cx="101917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67">
            <a:extLst>
              <a:ext uri="{FF2B5EF4-FFF2-40B4-BE49-F238E27FC236}">
                <a16:creationId xmlns:a16="http://schemas.microsoft.com/office/drawing/2014/main" id="{D46932C9-806C-4B95-BFC4-D1589CC7C91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0" y="6211902"/>
            <a:ext cx="3000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B013AAA0-AB84-4498-AEB6-CAC16B509D54}"/>
              </a:ext>
            </a:extLst>
          </p:cNvPr>
          <p:cNvSpPr/>
          <p:nvPr/>
        </p:nvSpPr>
        <p:spPr bwMode="auto">
          <a:xfrm>
            <a:off x="1" y="897959"/>
            <a:ext cx="12192000" cy="212021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                                                                                                                        Εμβληματικές δράσεις</a:t>
            </a:r>
            <a:endParaRPr lang="el-GR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A4ABE-4CA6-4B2C-91D6-46E230C34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394" y="1180946"/>
            <a:ext cx="5087800" cy="50478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BBE18A-681E-45CB-829A-27C7E718957F}"/>
              </a:ext>
            </a:extLst>
          </p:cNvPr>
          <p:cNvSpPr txBox="1"/>
          <p:nvPr/>
        </p:nvSpPr>
        <p:spPr>
          <a:xfrm>
            <a:off x="8221194" y="1345064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Αστική Κινητικότητα - </a:t>
            </a:r>
            <a:r>
              <a:rPr lang="el-GR" dirty="0" err="1"/>
              <a:t>Ποδηλατόδρομοι</a:t>
            </a:r>
            <a:endParaRPr lang="en-US" dirty="0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6E0A2949-5217-4489-A2D2-2B94C5BB3C8A}"/>
              </a:ext>
            </a:extLst>
          </p:cNvPr>
          <p:cNvSpPr/>
          <p:nvPr/>
        </p:nvSpPr>
        <p:spPr bwMode="auto">
          <a:xfrm>
            <a:off x="329347" y="75025"/>
            <a:ext cx="11613271" cy="760380"/>
          </a:xfrm>
          <a:prstGeom prst="roundRect">
            <a:avLst>
              <a:gd name="adj" fmla="val 8309"/>
            </a:avLst>
          </a:prstGeom>
          <a:solidFill>
            <a:srgbClr val="485F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«ΧΡΗΜΑΤΟΔΟΤΙΚΟ ΠΡΟΓΡΑΜΜΑ LIFE &amp; ΔΑΣΗ: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ea typeface="Calibri"/>
                <a:cs typeface="Times New Roman"/>
              </a:rPr>
              <a:t>ΠΡΑΓΜΑΤΙΚΟΤΗΤΑ, ΠΡΟΚΛΗΣΕΙΣ και ΑΝΑΓΚΕΣ ΣΤΗ ΔΑΣΙΚΗ ΔΙΑΧΕΙΡΙΣΗ ΣΤΗΝ ΕΛΛΑΔΑ του 21ου ΑΙΩΝΑ»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1400" b="1" dirty="0">
                <a:cs typeface="Times New Roman"/>
              </a:rPr>
              <a:t>Διαδικτυακή Θεματική Ημερίδα. Πράσινο Ταμείο, Παρασκευή 27 Νοεμβρίου 2020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657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TERRACE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ThemeTERRACESCAPE</Template>
  <TotalTime>0</TotalTime>
  <Words>832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ThemeTERRACESCAPE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2016-09-19T09:25:06Z</dcterms:created>
  <dcterms:modified xsi:type="dcterms:W3CDTF">2020-11-24T07:16:21Z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